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6" r:id="rId6"/>
    <p:sldId id="265" r:id="rId7"/>
    <p:sldId id="261" r:id="rId8"/>
    <p:sldId id="264" r:id="rId9"/>
    <p:sldId id="263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D975CC-8B4E-478B-A235-286ED4EE7FFC}" type="datetimeFigureOut">
              <a:rPr lang="en-CA" smtClean="0"/>
              <a:t>11/04/2012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0C3301-5EEC-4C88-96E1-E111650051B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03145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* How can we mathematically represent</a:t>
            </a:r>
            <a:r>
              <a:rPr lang="en-CA" baseline="0" dirty="0" smtClean="0"/>
              <a:t> this? 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0C3301-5EEC-4C88-96E1-E111650051B6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46014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88BC3-FFDD-47FF-BDF2-BE8C84D2A062}" type="datetimeFigureOut">
              <a:rPr lang="en-CA" smtClean="0"/>
              <a:t>11/04/2012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E8126-32FA-4AD4-89E8-8C8EFEB3C40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88BC3-FFDD-47FF-BDF2-BE8C84D2A062}" type="datetimeFigureOut">
              <a:rPr lang="en-CA" smtClean="0"/>
              <a:t>11/04/2012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E8126-32FA-4AD4-89E8-8C8EFEB3C40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88BC3-FFDD-47FF-BDF2-BE8C84D2A062}" type="datetimeFigureOut">
              <a:rPr lang="en-CA" smtClean="0"/>
              <a:t>11/04/2012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E8126-32FA-4AD4-89E8-8C8EFEB3C404}" type="slidenum">
              <a:rPr lang="en-CA" smtClean="0"/>
              <a:t>‹#›</a:t>
            </a:fld>
            <a:endParaRPr lang="en-CA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88BC3-FFDD-47FF-BDF2-BE8C84D2A062}" type="datetimeFigureOut">
              <a:rPr lang="en-CA" smtClean="0"/>
              <a:t>11/04/2012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E8126-32FA-4AD4-89E8-8C8EFEB3C404}" type="slidenum">
              <a:rPr lang="en-CA" smtClean="0"/>
              <a:t>‹#›</a:t>
            </a:fld>
            <a:endParaRPr lang="en-C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88BC3-FFDD-47FF-BDF2-BE8C84D2A062}" type="datetimeFigureOut">
              <a:rPr lang="en-CA" smtClean="0"/>
              <a:t>11/04/2012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E8126-32FA-4AD4-89E8-8C8EFEB3C40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88BC3-FFDD-47FF-BDF2-BE8C84D2A062}" type="datetimeFigureOut">
              <a:rPr lang="en-CA" smtClean="0"/>
              <a:t>11/04/2012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E8126-32FA-4AD4-89E8-8C8EFEB3C404}" type="slidenum">
              <a:rPr lang="en-CA" smtClean="0"/>
              <a:t>‹#›</a:t>
            </a:fld>
            <a:endParaRPr lang="en-C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88BC3-FFDD-47FF-BDF2-BE8C84D2A062}" type="datetimeFigureOut">
              <a:rPr lang="en-CA" smtClean="0"/>
              <a:t>11/04/2012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E8126-32FA-4AD4-89E8-8C8EFEB3C40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88BC3-FFDD-47FF-BDF2-BE8C84D2A062}" type="datetimeFigureOut">
              <a:rPr lang="en-CA" smtClean="0"/>
              <a:t>11/04/2012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E8126-32FA-4AD4-89E8-8C8EFEB3C40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88BC3-FFDD-47FF-BDF2-BE8C84D2A062}" type="datetimeFigureOut">
              <a:rPr lang="en-CA" smtClean="0"/>
              <a:t>11/04/2012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E8126-32FA-4AD4-89E8-8C8EFEB3C40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88BC3-FFDD-47FF-BDF2-BE8C84D2A062}" type="datetimeFigureOut">
              <a:rPr lang="en-CA" smtClean="0"/>
              <a:t>11/04/2012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E8126-32FA-4AD4-89E8-8C8EFEB3C404}" type="slidenum">
              <a:rPr lang="en-CA" smtClean="0"/>
              <a:t>‹#›</a:t>
            </a:fld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88BC3-FFDD-47FF-BDF2-BE8C84D2A062}" type="datetimeFigureOut">
              <a:rPr lang="en-CA" smtClean="0"/>
              <a:t>11/04/2012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E8126-32FA-4AD4-89E8-8C8EFEB3C404}" type="slidenum">
              <a:rPr lang="en-CA" smtClean="0"/>
              <a:t>‹#›</a:t>
            </a:fld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788BC3-FFDD-47FF-BDF2-BE8C84D2A062}" type="datetimeFigureOut">
              <a:rPr lang="en-CA" smtClean="0"/>
              <a:t>11/04/2012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82E8126-32FA-4AD4-89E8-8C8EFEB3C404}" type="slidenum">
              <a:rPr lang="en-CA" smtClean="0"/>
              <a:t>‹#›</a:t>
            </a:fld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Rates of Reaction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Chemical Reaction Rates</a:t>
            </a:r>
          </a:p>
          <a:p>
            <a:r>
              <a:rPr lang="en-CA" dirty="0" smtClean="0"/>
              <a:t>Chapter 6 (Section 6.1)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031164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3200" dirty="0" smtClean="0"/>
              <a:t>Read pages 354-364</a:t>
            </a:r>
          </a:p>
          <a:p>
            <a:r>
              <a:rPr lang="en-CA" sz="3200" dirty="0" smtClean="0"/>
              <a:t>Page 360- #1, 4, 6</a:t>
            </a:r>
          </a:p>
          <a:p>
            <a:r>
              <a:rPr lang="en-CA" sz="3200" dirty="0" smtClean="0"/>
              <a:t>Page 364- #3, 12</a:t>
            </a:r>
            <a:endParaRPr lang="en-CA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Homework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38041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What accounts for differences in the rate at which a reaction occurs?</a:t>
            </a:r>
          </a:p>
          <a:p>
            <a:r>
              <a:rPr lang="en-CA" dirty="0" smtClean="0"/>
              <a:t>What factors affect reaction rates?</a:t>
            </a:r>
          </a:p>
          <a:p>
            <a:pPr marL="0" indent="0">
              <a:buNone/>
            </a:pPr>
            <a:endParaRPr lang="en-CA" dirty="0">
              <a:sym typeface="Wingdings" pitchFamily="2" charset="2"/>
            </a:endParaRPr>
          </a:p>
          <a:p>
            <a:pPr marL="0" indent="0">
              <a:buNone/>
            </a:pPr>
            <a:r>
              <a:rPr lang="en-CA" dirty="0" smtClean="0">
                <a:sym typeface="Wingdings" pitchFamily="2" charset="2"/>
              </a:rPr>
              <a:t> Interested in </a:t>
            </a:r>
            <a:r>
              <a:rPr lang="en-CA" u="sng" dirty="0" smtClean="0">
                <a:sym typeface="Wingdings" pitchFamily="2" charset="2"/>
              </a:rPr>
              <a:t>rates of reaction</a:t>
            </a:r>
            <a:r>
              <a:rPr lang="en-CA" dirty="0" smtClean="0">
                <a:sym typeface="Wingdings" pitchFamily="2" charset="2"/>
              </a:rPr>
              <a:t>- change in the amount of reactants consumed or products formed over a given time interval</a:t>
            </a:r>
            <a:endParaRPr lang="en-CA" u="sng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Chemical Kinetics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58482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 smtClean="0"/>
              <a:t>		</a:t>
            </a:r>
            <a:r>
              <a:rPr lang="en-CA" dirty="0" smtClean="0"/>
              <a:t>rate </a:t>
            </a:r>
            <a:r>
              <a:rPr lang="en-CA" dirty="0"/>
              <a:t>= </a:t>
            </a:r>
            <a:r>
              <a:rPr lang="en-CA" u="sng" dirty="0" err="1"/>
              <a:t>Δquantity</a:t>
            </a:r>
            <a:endParaRPr lang="en-CA" dirty="0"/>
          </a:p>
          <a:p>
            <a:pPr marL="0" indent="0">
              <a:buNone/>
            </a:pPr>
            <a:r>
              <a:rPr lang="en-CA" dirty="0"/>
              <a:t>		    </a:t>
            </a:r>
            <a:r>
              <a:rPr lang="en-CA" dirty="0" smtClean="0"/>
              <a:t>	         </a:t>
            </a:r>
            <a:r>
              <a:rPr lang="en-CA" dirty="0" err="1" smtClean="0"/>
              <a:t>Δt</a:t>
            </a:r>
            <a:endParaRPr lang="en-CA" dirty="0"/>
          </a:p>
          <a:p>
            <a:pPr marL="0" indent="0">
              <a:buNone/>
            </a:pPr>
            <a:r>
              <a:rPr lang="en-CA" dirty="0" smtClean="0"/>
              <a:t>	reaction rate = </a:t>
            </a:r>
            <a:r>
              <a:rPr lang="en-CA" u="sng" dirty="0" smtClean="0"/>
              <a:t>[A]</a:t>
            </a:r>
            <a:r>
              <a:rPr lang="en-CA" u="sng" baseline="-25000" dirty="0" smtClean="0"/>
              <a:t>final</a:t>
            </a:r>
            <a:r>
              <a:rPr lang="en-CA" u="sng" dirty="0" smtClean="0"/>
              <a:t>- [A]</a:t>
            </a:r>
            <a:r>
              <a:rPr lang="en-CA" u="sng" baseline="-25000" dirty="0" smtClean="0"/>
              <a:t>initial</a:t>
            </a:r>
          </a:p>
          <a:p>
            <a:pPr marL="0" indent="0">
              <a:buNone/>
            </a:pPr>
            <a:r>
              <a:rPr lang="en-CA" baseline="-25000" dirty="0"/>
              <a:t>	</a:t>
            </a:r>
            <a:r>
              <a:rPr lang="en-CA" baseline="-25000" dirty="0" smtClean="0"/>
              <a:t>			</a:t>
            </a:r>
            <a:r>
              <a:rPr lang="en-CA" dirty="0" err="1" smtClean="0"/>
              <a:t>t</a:t>
            </a:r>
            <a:r>
              <a:rPr lang="en-CA" baseline="-25000" dirty="0" err="1" smtClean="0"/>
              <a:t>final</a:t>
            </a:r>
            <a:r>
              <a:rPr lang="en-CA" dirty="0" smtClean="0"/>
              <a:t> – </a:t>
            </a:r>
            <a:r>
              <a:rPr lang="en-CA" dirty="0" err="1" smtClean="0"/>
              <a:t>t</a:t>
            </a:r>
            <a:r>
              <a:rPr lang="en-CA" baseline="-25000" dirty="0" err="1" smtClean="0"/>
              <a:t>initial</a:t>
            </a:r>
            <a:endParaRPr lang="en-CA" baseline="-25000" dirty="0" smtClean="0"/>
          </a:p>
          <a:p>
            <a:pPr marL="0" indent="0">
              <a:buNone/>
            </a:pPr>
            <a:endParaRPr lang="en-CA" sz="1800" baseline="-25000" dirty="0" smtClean="0"/>
          </a:p>
          <a:p>
            <a:pPr marL="0" indent="0">
              <a:buNone/>
            </a:pPr>
            <a:r>
              <a:rPr lang="en-CA" baseline="-25000" dirty="0"/>
              <a:t>	</a:t>
            </a:r>
            <a:r>
              <a:rPr lang="en-CA" baseline="-25000" dirty="0" smtClean="0"/>
              <a:t>	</a:t>
            </a:r>
            <a:r>
              <a:rPr lang="en-CA" dirty="0" smtClean="0"/>
              <a:t>    	     = </a:t>
            </a:r>
            <a:r>
              <a:rPr lang="el-GR" u="sng" dirty="0" smtClean="0">
                <a:latin typeface="Calibri"/>
                <a:cs typeface="Calibri"/>
              </a:rPr>
              <a:t>Δ</a:t>
            </a:r>
            <a:r>
              <a:rPr lang="en-CA" u="sng" dirty="0" smtClean="0">
                <a:latin typeface="Calibri"/>
                <a:cs typeface="Calibri"/>
              </a:rPr>
              <a:t>[A]</a:t>
            </a:r>
          </a:p>
          <a:p>
            <a:pPr marL="0" indent="0">
              <a:buNone/>
            </a:pPr>
            <a:r>
              <a:rPr lang="en-CA" dirty="0">
                <a:latin typeface="Calibri"/>
                <a:cs typeface="Calibri"/>
              </a:rPr>
              <a:t>	</a:t>
            </a:r>
            <a:r>
              <a:rPr lang="en-CA" dirty="0" smtClean="0">
                <a:latin typeface="Calibri"/>
                <a:cs typeface="Calibri"/>
              </a:rPr>
              <a:t>	                    </a:t>
            </a:r>
            <a:r>
              <a:rPr lang="el-GR" dirty="0" smtClean="0">
                <a:cs typeface="Calibri"/>
              </a:rPr>
              <a:t>Δ</a:t>
            </a:r>
            <a:r>
              <a:rPr lang="en-CA" dirty="0" smtClean="0">
                <a:cs typeface="Calibri"/>
              </a:rPr>
              <a:t>t</a:t>
            </a:r>
            <a:endParaRPr lang="en-CA" dirty="0"/>
          </a:p>
          <a:p>
            <a:pPr marL="0" indent="0">
              <a:buNone/>
            </a:pP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Determining Reaction Rates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70194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435280" cy="4137323"/>
          </a:xfrm>
        </p:spPr>
        <p:txBody>
          <a:bodyPr>
            <a:normAutofit/>
          </a:bodyPr>
          <a:lstStyle/>
          <a:p>
            <a:r>
              <a:rPr lang="en-CA" sz="2800" u="sng" dirty="0" smtClean="0"/>
              <a:t>Average rates of reaction</a:t>
            </a:r>
            <a:r>
              <a:rPr lang="en-CA" sz="2800" dirty="0" smtClean="0"/>
              <a:t>- slope of a secant</a:t>
            </a:r>
            <a:endParaRPr lang="en-CA" sz="2800" u="sng" dirty="0" smtClean="0"/>
          </a:p>
          <a:p>
            <a:endParaRPr lang="en-CA" sz="2800" u="sng" dirty="0"/>
          </a:p>
          <a:p>
            <a:pPr marL="0" indent="0">
              <a:buNone/>
            </a:pPr>
            <a:endParaRPr lang="en-CA" sz="2800" u="sng" dirty="0" smtClean="0"/>
          </a:p>
          <a:p>
            <a:r>
              <a:rPr lang="en-CA" sz="2800" u="sng" dirty="0" smtClean="0"/>
              <a:t>Instantaneous reaction rate</a:t>
            </a:r>
            <a:r>
              <a:rPr lang="en-CA" sz="2800" dirty="0" smtClean="0"/>
              <a:t>- slope of a tangent</a:t>
            </a:r>
            <a:endParaRPr lang="en-CA" sz="2800" u="sng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</p:spPr>
        <p:txBody>
          <a:bodyPr>
            <a:noAutofit/>
          </a:bodyPr>
          <a:lstStyle/>
          <a:p>
            <a:r>
              <a:rPr lang="en-CA" dirty="0" smtClean="0"/>
              <a:t>Average and Instantaneous Reaction Rates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869104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Practice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931676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Practice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51687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800" dirty="0" smtClean="0"/>
              <a:t>Measuring the Volume of Gas Produced</a:t>
            </a:r>
          </a:p>
          <a:p>
            <a:r>
              <a:rPr lang="en-CA" sz="2800" dirty="0" smtClean="0"/>
              <a:t>Measuring the Remaining Mass</a:t>
            </a:r>
            <a:endParaRPr lang="en-CA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600" dirty="0" smtClean="0"/>
              <a:t>Methods of Measuring </a:t>
            </a:r>
            <a:r>
              <a:rPr lang="en-CA" sz="3600" dirty="0" smtClean="0"/>
              <a:t>Rates of Reaction</a:t>
            </a:r>
            <a:endParaRPr lang="en-CA" sz="3600" dirty="0"/>
          </a:p>
        </p:txBody>
      </p:sp>
    </p:spTree>
    <p:extLst>
      <p:ext uri="{BB962C8B-B14F-4D97-AF65-F5344CB8AC3E}">
        <p14:creationId xmlns:p14="http://schemas.microsoft.com/office/powerpoint/2010/main" val="25516968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Practice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92531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Practice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120671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42</TotalTime>
  <Words>124</Words>
  <Application>Microsoft Office PowerPoint</Application>
  <PresentationFormat>On-screen Show (4:3)</PresentationFormat>
  <Paragraphs>34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Waveform</vt:lpstr>
      <vt:lpstr>Rates of Reaction</vt:lpstr>
      <vt:lpstr>Chemical Kinetics</vt:lpstr>
      <vt:lpstr>Determining Reaction Rates</vt:lpstr>
      <vt:lpstr>Average and Instantaneous Reaction Rates</vt:lpstr>
      <vt:lpstr>Practice</vt:lpstr>
      <vt:lpstr>Practice</vt:lpstr>
      <vt:lpstr>Methods of Measuring Rates of Reaction</vt:lpstr>
      <vt:lpstr>Practice</vt:lpstr>
      <vt:lpstr>Practice</vt:lpstr>
      <vt:lpstr>Homework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Rates of Reaction</dc:title>
  <dc:creator>Sharon and JF</dc:creator>
  <cp:lastModifiedBy>Sharon and JF</cp:lastModifiedBy>
  <cp:revision>5</cp:revision>
  <dcterms:created xsi:type="dcterms:W3CDTF">2012-04-09T23:30:25Z</dcterms:created>
  <dcterms:modified xsi:type="dcterms:W3CDTF">2012-04-11T23:34:59Z</dcterms:modified>
</cp:coreProperties>
</file>